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DCB9E7A-BD46-4D5F-918F-CA7F9BB7CB92}" v="449" dt="2021-08-06T12:54:54.4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331"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sv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8/6/2021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8/6/2021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8/6/2021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8/6/2021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5F9CD5D-C933-4377-8281-85F16AF4312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cs typeface="Calibri Light"/>
              </a:rPr>
              <a:t>FINANCIAL RISK MANAGEMENT</a:t>
            </a:r>
            <a:endParaRPr lang="en-US" sz="5200">
              <a:solidFill>
                <a:srgbClr val="FFFFFF"/>
              </a:solidFill>
            </a:endParaRPr>
          </a:p>
        </p:txBody>
      </p:sp>
      <p:sp>
        <p:nvSpPr>
          <p:cNvPr id="3" name="Subtitle 2"/>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vert="horz" lIns="91440" tIns="45720" rIns="91440" bIns="45720" rtlCol="0">
            <a:normAutofit/>
          </a:bodyPr>
          <a:lstStyle/>
          <a:p>
            <a:r>
              <a:rPr lang="en-US">
                <a:solidFill>
                  <a:srgbClr val="FFFFFF"/>
                </a:solidFill>
                <a:cs typeface="Calibri"/>
              </a:rPr>
              <a:t>USING MACHINE LEARNING </a:t>
            </a:r>
          </a:p>
          <a:p>
            <a:r>
              <a:rPr lang="en-US">
                <a:solidFill>
                  <a:srgbClr val="FFFFFF"/>
                </a:solidFill>
                <a:cs typeface="Calibri"/>
              </a:rPr>
              <a:t>TEAM C4A1</a:t>
            </a:r>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F1A0CE-413A-4008-9637-AE232413EDC2}"/>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cs typeface="Calibri Light"/>
              </a:rPr>
              <a:t>TEAM MEMBERS</a:t>
            </a:r>
            <a:endParaRPr lang="en-US" sz="4000">
              <a:solidFill>
                <a:srgbClr val="FFFFFF"/>
              </a:solidFill>
            </a:endParaRPr>
          </a:p>
        </p:txBody>
      </p:sp>
      <p:sp>
        <p:nvSpPr>
          <p:cNvPr id="3" name="Content Placeholder 2">
            <a:extLst>
              <a:ext uri="{FF2B5EF4-FFF2-40B4-BE49-F238E27FC236}">
                <a16:creationId xmlns:a16="http://schemas.microsoft.com/office/drawing/2014/main" id="{F3858F9B-CF62-4594-BDB1-4AEF85D97A47}"/>
              </a:ext>
            </a:extLst>
          </p:cNvPr>
          <p:cNvSpPr>
            <a:spLocks noGrp="1"/>
          </p:cNvSpPr>
          <p:nvPr>
            <p:ph idx="1"/>
          </p:nvPr>
        </p:nvSpPr>
        <p:spPr>
          <a:xfrm>
            <a:off x="4810259" y="649480"/>
            <a:ext cx="6555347" cy="5546047"/>
          </a:xfrm>
        </p:spPr>
        <p:txBody>
          <a:bodyPr vert="horz" lIns="91440" tIns="45720" rIns="91440" bIns="45720" rtlCol="0" anchor="ctr">
            <a:normAutofit/>
          </a:bodyPr>
          <a:lstStyle/>
          <a:p>
            <a:r>
              <a:rPr lang="en-US" sz="2000">
                <a:ea typeface="+mn-lt"/>
                <a:cs typeface="+mn-lt"/>
              </a:rPr>
              <a:t>GVS Sai Madhav - 19BCN7228</a:t>
            </a:r>
          </a:p>
          <a:p>
            <a:r>
              <a:rPr lang="en-US" sz="2000">
                <a:ea typeface="+mn-lt"/>
                <a:cs typeface="+mn-lt"/>
              </a:rPr>
              <a:t>D.N.V. Sai Harshith - 19BEC1335</a:t>
            </a:r>
          </a:p>
          <a:p>
            <a:r>
              <a:rPr lang="en-US" sz="2000">
                <a:ea typeface="+mn-lt"/>
                <a:cs typeface="+mn-lt"/>
              </a:rPr>
              <a:t>Pramod.K - 18BEC1257</a:t>
            </a:r>
          </a:p>
          <a:p>
            <a:r>
              <a:rPr lang="en-US" sz="2000">
                <a:ea typeface="+mn-lt"/>
                <a:cs typeface="+mn-lt"/>
              </a:rPr>
              <a:t>Prathulyan.n - 18BLC1023</a:t>
            </a:r>
          </a:p>
          <a:p>
            <a:r>
              <a:rPr lang="en-US" sz="2000">
                <a:ea typeface="+mn-lt"/>
                <a:cs typeface="+mn-lt"/>
              </a:rPr>
              <a:t>Yeshwant.S.P - 18BLC1103 </a:t>
            </a:r>
            <a:endParaRPr lang="en-US" sz="2000">
              <a:cs typeface="Calibri"/>
            </a:endParaRPr>
          </a:p>
        </p:txBody>
      </p:sp>
    </p:spTree>
    <p:extLst>
      <p:ext uri="{BB962C8B-B14F-4D97-AF65-F5344CB8AC3E}">
        <p14:creationId xmlns:p14="http://schemas.microsoft.com/office/powerpoint/2010/main" val="1746091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596F992-698C-48C0-9D89-70DA4CE92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98B6C3-2A6A-4156-B532-AAC2571DD816}"/>
              </a:ext>
            </a:extLst>
          </p:cNvPr>
          <p:cNvSpPr>
            <a:spLocks noGrp="1"/>
          </p:cNvSpPr>
          <p:nvPr>
            <p:ph type="title"/>
          </p:nvPr>
        </p:nvSpPr>
        <p:spPr>
          <a:xfrm>
            <a:off x="914402" y="489508"/>
            <a:ext cx="5181597" cy="1655482"/>
          </a:xfrm>
        </p:spPr>
        <p:txBody>
          <a:bodyPr anchor="b">
            <a:normAutofit/>
          </a:bodyPr>
          <a:lstStyle/>
          <a:p>
            <a:pPr algn="r"/>
            <a:r>
              <a:rPr lang="en-US" sz="4000">
                <a:cs typeface="Calibri Light"/>
              </a:rPr>
              <a:t>WHAT IS FINANCIAL RISK MANAGEMENT</a:t>
            </a:r>
            <a:endParaRPr lang="en-US" sz="4000"/>
          </a:p>
        </p:txBody>
      </p:sp>
      <p:sp>
        <p:nvSpPr>
          <p:cNvPr id="3" name="Content Placeholder 2">
            <a:extLst>
              <a:ext uri="{FF2B5EF4-FFF2-40B4-BE49-F238E27FC236}">
                <a16:creationId xmlns:a16="http://schemas.microsoft.com/office/drawing/2014/main" id="{84703FBA-3A8C-4423-88EF-5774A8719051}"/>
              </a:ext>
            </a:extLst>
          </p:cNvPr>
          <p:cNvSpPr>
            <a:spLocks noGrp="1"/>
          </p:cNvSpPr>
          <p:nvPr>
            <p:ph idx="1"/>
          </p:nvPr>
        </p:nvSpPr>
        <p:spPr>
          <a:xfrm>
            <a:off x="914402" y="2418408"/>
            <a:ext cx="5181598" cy="3409898"/>
          </a:xfrm>
        </p:spPr>
        <p:txBody>
          <a:bodyPr vert="horz" lIns="91440" tIns="45720" rIns="91440" bIns="45720" rtlCol="0" anchor="t">
            <a:normAutofit/>
          </a:bodyPr>
          <a:lstStyle/>
          <a:p>
            <a:pPr algn="r"/>
            <a:r>
              <a:rPr lang="en-US" sz="2000">
                <a:ea typeface="+mn-lt"/>
                <a:cs typeface="+mn-lt"/>
              </a:rPr>
              <a:t>Financial risk management is nothing but calculating a persons financial risk and making their financial status more manageable by using financial instruments. </a:t>
            </a:r>
          </a:p>
          <a:p>
            <a:pPr algn="r"/>
            <a:r>
              <a:rPr lang="en-US" sz="2000">
                <a:ea typeface="+mn-lt"/>
                <a:cs typeface="+mn-lt"/>
              </a:rPr>
              <a:t> Financial risks can be foreign exchange risk, business risk, legal risk, etc.  Financial risk management can be either qualitative or quantitative .</a:t>
            </a:r>
          </a:p>
          <a:p>
            <a:pPr algn="r"/>
            <a:r>
              <a:rPr lang="en-US" sz="2000">
                <a:ea typeface="+mn-lt"/>
                <a:cs typeface="+mn-lt"/>
              </a:rPr>
              <a:t>Based on these, it helps people to manage their costly exposures to risk</a:t>
            </a:r>
            <a:endParaRPr lang="en-US" sz="2000">
              <a:cs typeface="Calibri"/>
            </a:endParaRPr>
          </a:p>
        </p:txBody>
      </p:sp>
      <p:pic>
        <p:nvPicPr>
          <p:cNvPr id="7" name="Graphic 6" descr="Money">
            <a:extLst>
              <a:ext uri="{FF2B5EF4-FFF2-40B4-BE49-F238E27FC236}">
                <a16:creationId xmlns:a16="http://schemas.microsoft.com/office/drawing/2014/main" id="{DAA3D023-AEC8-429C-A559-AD1EC0DAC9E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75120" y="757362"/>
            <a:ext cx="4957638" cy="4957638"/>
          </a:xfrm>
          <a:prstGeom prst="rect">
            <a:avLst/>
          </a:prstGeom>
        </p:spPr>
      </p:pic>
      <p:sp>
        <p:nvSpPr>
          <p:cNvPr id="12" name="Rectangle 11">
            <a:extLst>
              <a:ext uri="{FF2B5EF4-FFF2-40B4-BE49-F238E27FC236}">
                <a16:creationId xmlns:a16="http://schemas.microsoft.com/office/drawing/2014/main" id="{A344AAA5-41F4-4862-97EF-688D31DC75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85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9E1A62C-2AAF-4B3E-8CDB-65E237080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26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87763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EFD3D9-44F0-4267-BCC1-1613E79D8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6">
            <a:extLst>
              <a:ext uri="{FF2B5EF4-FFF2-40B4-BE49-F238E27FC236}">
                <a16:creationId xmlns:a16="http://schemas.microsoft.com/office/drawing/2014/main" id="{A779A851-95D6-41AF-937A-B0E4B7F6FA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900814"/>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953FB2E7-B6CB-429C-81EB-D9516D6D5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633165"/>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Shape 13">
            <a:extLst>
              <a:ext uri="{FF2B5EF4-FFF2-40B4-BE49-F238E27FC236}">
                <a16:creationId xmlns:a16="http://schemas.microsoft.com/office/drawing/2014/main" id="{2EC40DB1-B719-4A13-9A4D-0966B4B27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621" y="636723"/>
            <a:ext cx="4000062" cy="5257799"/>
          </a:xfrm>
          <a:custGeom>
            <a:avLst/>
            <a:gdLst>
              <a:gd name="connsiteX0" fmla="*/ 0 w 4634682"/>
              <a:gd name="connsiteY0" fmla="*/ 0 h 5257799"/>
              <a:gd name="connsiteX1" fmla="*/ 4634682 w 4634682"/>
              <a:gd name="connsiteY1" fmla="*/ 0 h 5257799"/>
              <a:gd name="connsiteX2" fmla="*/ 4634682 w 4634682"/>
              <a:gd name="connsiteY2" fmla="*/ 5257799 h 5257799"/>
              <a:gd name="connsiteX3" fmla="*/ 0 w 4634682"/>
              <a:gd name="connsiteY3" fmla="*/ 5257799 h 5257799"/>
            </a:gdLst>
            <a:ahLst/>
            <a:cxnLst>
              <a:cxn ang="0">
                <a:pos x="connsiteX0" y="connsiteY0"/>
              </a:cxn>
              <a:cxn ang="0">
                <a:pos x="connsiteX1" y="connsiteY1"/>
              </a:cxn>
              <a:cxn ang="0">
                <a:pos x="connsiteX2" y="connsiteY2"/>
              </a:cxn>
              <a:cxn ang="0">
                <a:pos x="connsiteX3" y="connsiteY3"/>
              </a:cxn>
            </a:cxnLst>
            <a:rect l="l" t="t" r="r" b="b"/>
            <a:pathLst>
              <a:path w="4634682" h="5257799">
                <a:moveTo>
                  <a:pt x="0" y="0"/>
                </a:moveTo>
                <a:lnTo>
                  <a:pt x="4634682" y="0"/>
                </a:lnTo>
                <a:lnTo>
                  <a:pt x="4634682" y="5257799"/>
                </a:lnTo>
                <a:lnTo>
                  <a:pt x="0" y="5257799"/>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1E7E926-2E55-4824-B54C-56124D8EE0BA}"/>
              </a:ext>
            </a:extLst>
          </p:cNvPr>
          <p:cNvSpPr>
            <a:spLocks noGrp="1"/>
          </p:cNvSpPr>
          <p:nvPr>
            <p:ph type="title"/>
          </p:nvPr>
        </p:nvSpPr>
        <p:spPr>
          <a:xfrm>
            <a:off x="934872" y="982272"/>
            <a:ext cx="3388419" cy="4560970"/>
          </a:xfrm>
        </p:spPr>
        <p:txBody>
          <a:bodyPr>
            <a:normAutofit/>
          </a:bodyPr>
          <a:lstStyle/>
          <a:p>
            <a:r>
              <a:rPr lang="en-US" sz="4000">
                <a:solidFill>
                  <a:srgbClr val="FFFFFF"/>
                </a:solidFill>
                <a:cs typeface="Calibri Light"/>
              </a:rPr>
              <a:t>EXISTING PROBLEM</a:t>
            </a:r>
            <a:endParaRPr lang="en-US" sz="4000">
              <a:solidFill>
                <a:srgbClr val="FFFFFF"/>
              </a:solidFill>
            </a:endParaRPr>
          </a:p>
        </p:txBody>
      </p:sp>
      <p:sp>
        <p:nvSpPr>
          <p:cNvPr id="16" name="Rectangle 8">
            <a:extLst>
              <a:ext uri="{FF2B5EF4-FFF2-40B4-BE49-F238E27FC236}">
                <a16:creationId xmlns:a16="http://schemas.microsoft.com/office/drawing/2014/main" id="{82211336-CFF3-412D-868A-6679C1004C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01782" y="1352302"/>
            <a:ext cx="6655597"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Content Placeholder 2">
            <a:extLst>
              <a:ext uri="{FF2B5EF4-FFF2-40B4-BE49-F238E27FC236}">
                <a16:creationId xmlns:a16="http://schemas.microsoft.com/office/drawing/2014/main" id="{814BF6D9-D8DE-4242-B2C3-6491B7AF8BD3}"/>
              </a:ext>
            </a:extLst>
          </p:cNvPr>
          <p:cNvSpPr>
            <a:spLocks noGrp="1"/>
          </p:cNvSpPr>
          <p:nvPr>
            <p:ph idx="1"/>
          </p:nvPr>
        </p:nvSpPr>
        <p:spPr>
          <a:xfrm>
            <a:off x="5221862" y="1719618"/>
            <a:ext cx="5948831" cy="4334629"/>
          </a:xfrm>
        </p:spPr>
        <p:txBody>
          <a:bodyPr vert="horz" lIns="91440" tIns="45720" rIns="91440" bIns="45720" rtlCol="0" anchor="ctr">
            <a:normAutofit/>
          </a:bodyPr>
          <a:lstStyle/>
          <a:p>
            <a:r>
              <a:rPr lang="en-US" sz="1900">
                <a:solidFill>
                  <a:srgbClr val="FEFFFF"/>
                </a:solidFill>
                <a:ea typeface="+mn-lt"/>
                <a:cs typeface="+mn-lt"/>
              </a:rPr>
              <a:t>People, these days face a lot of financial crisis. These can be either in the form of healthcare costs, debts or loans from banks or individuals, college or academic expenses, renting a house , or high costs of living . </a:t>
            </a:r>
          </a:p>
          <a:p>
            <a:r>
              <a:rPr lang="en-US" sz="1900">
                <a:solidFill>
                  <a:srgbClr val="FEFFFF"/>
                </a:solidFill>
                <a:ea typeface="+mn-lt"/>
                <a:cs typeface="+mn-lt"/>
              </a:rPr>
              <a:t>Many don’t know how to manage all these finance related problems and hence face financial risks be it in business, marketing, education, etc. Learning to manage your money is like overcoming a big hurdle in your life. </a:t>
            </a:r>
          </a:p>
          <a:p>
            <a:r>
              <a:rPr lang="en-US" sz="1900">
                <a:solidFill>
                  <a:srgbClr val="FEFFFF"/>
                </a:solidFill>
                <a:ea typeface="+mn-lt"/>
                <a:cs typeface="+mn-lt"/>
              </a:rPr>
              <a:t>The younger generations also face these risks in forms of student loans, or taking other loans when just beginning their career. </a:t>
            </a:r>
            <a:endParaRPr lang="en-US" sz="1900">
              <a:solidFill>
                <a:srgbClr val="FEFFFF"/>
              </a:solidFill>
            </a:endParaRPr>
          </a:p>
          <a:p>
            <a:r>
              <a:rPr lang="en-US" sz="1900">
                <a:solidFill>
                  <a:srgbClr val="FEFFFF"/>
                </a:solidFill>
                <a:ea typeface="+mn-lt"/>
                <a:cs typeface="+mn-lt"/>
              </a:rPr>
              <a:t>People don’t realize and don’t come to a conclusion about their financial status and hence fall into the risk. </a:t>
            </a:r>
            <a:endParaRPr lang="en-US" sz="1900">
              <a:solidFill>
                <a:srgbClr val="FEFFFF"/>
              </a:solidFill>
              <a:cs typeface="Calibri" panose="020F0502020204030204"/>
            </a:endParaRPr>
          </a:p>
          <a:p>
            <a:pPr marL="0" indent="0">
              <a:buNone/>
            </a:pPr>
            <a:endParaRPr lang="en-US" sz="1900">
              <a:solidFill>
                <a:srgbClr val="FEFFFF"/>
              </a:solidFill>
              <a:cs typeface="Calibri" panose="020F0502020204030204"/>
            </a:endParaRPr>
          </a:p>
        </p:txBody>
      </p:sp>
    </p:spTree>
    <p:extLst>
      <p:ext uri="{BB962C8B-B14F-4D97-AF65-F5344CB8AC3E}">
        <p14:creationId xmlns:p14="http://schemas.microsoft.com/office/powerpoint/2010/main" val="16877222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7043B9D-CB19-48C5-B2D9-4A5501D13B10}"/>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dirty="0">
                <a:solidFill>
                  <a:srgbClr val="FFFFFF"/>
                </a:solidFill>
                <a:latin typeface="+mj-lt"/>
                <a:ea typeface="+mj-ea"/>
                <a:cs typeface="+mj-cs"/>
              </a:rPr>
              <a:t>OUR APPROACH</a:t>
            </a:r>
          </a:p>
        </p:txBody>
      </p:sp>
      <p:pic>
        <p:nvPicPr>
          <p:cNvPr id="5" name="Picture 4"/>
          <p:cNvPicPr>
            <a:picLocks noChangeAspect="1"/>
          </p:cNvPicPr>
          <p:nvPr/>
        </p:nvPicPr>
        <p:blipFill rotWithShape="1">
          <a:blip r:embed="rId2"/>
          <a:srcRect r="26697"/>
          <a:stretch/>
        </p:blipFill>
        <p:spPr>
          <a:xfrm>
            <a:off x="4601043" y="-12069"/>
            <a:ext cx="6297702" cy="6899956"/>
          </a:xfrm>
          <a:prstGeom prst="rect">
            <a:avLst/>
          </a:prstGeom>
        </p:spPr>
      </p:pic>
    </p:spTree>
    <p:extLst>
      <p:ext uri="{BB962C8B-B14F-4D97-AF65-F5344CB8AC3E}">
        <p14:creationId xmlns:p14="http://schemas.microsoft.com/office/powerpoint/2010/main" val="3484985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9C8D46-54D8-4DF1-99A2-E651C7B132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0"/>
            <a:ext cx="12191999" cy="6858000"/>
          </a:xfrm>
          <a:prstGeom prst="rect">
            <a:avLst/>
          </a:prstGeom>
          <a:gradFill>
            <a:gsLst>
              <a:gs pos="0">
                <a:schemeClr val="accent1">
                  <a:lumMod val="50000"/>
                </a:schemeClr>
              </a:gs>
              <a:gs pos="100000">
                <a:srgbClr val="000000"/>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E12BF4D-F47A-41C1-85FC-652E412D3B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988591">
            <a:off x="7897613" y="684022"/>
            <a:ext cx="5330585" cy="5218721"/>
          </a:xfrm>
          <a:custGeom>
            <a:avLst/>
            <a:gdLst>
              <a:gd name="connsiteX0" fmla="*/ 4721855 w 5330585"/>
              <a:gd name="connsiteY0" fmla="*/ 4361426 h 5218721"/>
              <a:gd name="connsiteX1" fmla="*/ 3457542 w 5330585"/>
              <a:gd name="connsiteY1" fmla="*/ 5211667 h 5218721"/>
              <a:gd name="connsiteX2" fmla="*/ 3430109 w 5330585"/>
              <a:gd name="connsiteY2" fmla="*/ 5218721 h 5218721"/>
              <a:gd name="connsiteX3" fmla="*/ 0 w 5330585"/>
              <a:gd name="connsiteY3" fmla="*/ 2647363 h 5218721"/>
              <a:gd name="connsiteX4" fmla="*/ 12834 w 5330585"/>
              <a:gd name="connsiteY4" fmla="*/ 2393199 h 5218721"/>
              <a:gd name="connsiteX5" fmla="*/ 2664828 w 5330585"/>
              <a:gd name="connsiteY5" fmla="*/ 0 h 5218721"/>
              <a:gd name="connsiteX6" fmla="*/ 5330585 w 5330585"/>
              <a:gd name="connsiteY6" fmla="*/ 2665757 h 5218721"/>
              <a:gd name="connsiteX7" fmla="*/ 4721855 w 5330585"/>
              <a:gd name="connsiteY7" fmla="*/ 4361426 h 5218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30585" h="5218721">
                <a:moveTo>
                  <a:pt x="4721855" y="4361426"/>
                </a:moveTo>
                <a:cubicBezTo>
                  <a:pt x="4395896" y="4756397"/>
                  <a:pt x="3958379" y="5055891"/>
                  <a:pt x="3457542" y="5211667"/>
                </a:cubicBezTo>
                <a:lnTo>
                  <a:pt x="3430109" y="5218721"/>
                </a:lnTo>
                <a:lnTo>
                  <a:pt x="0" y="2647363"/>
                </a:lnTo>
                <a:lnTo>
                  <a:pt x="12834" y="2393199"/>
                </a:lnTo>
                <a:cubicBezTo>
                  <a:pt x="149347" y="1048975"/>
                  <a:pt x="1284587" y="0"/>
                  <a:pt x="2664828" y="0"/>
                </a:cubicBezTo>
                <a:cubicBezTo>
                  <a:pt x="4137085" y="0"/>
                  <a:pt x="5330585" y="1193500"/>
                  <a:pt x="5330585" y="2665757"/>
                </a:cubicBezTo>
                <a:cubicBezTo>
                  <a:pt x="5330585" y="3309870"/>
                  <a:pt x="5102142" y="3900626"/>
                  <a:pt x="4721855" y="4361426"/>
                </a:cubicBezTo>
                <a:close/>
              </a:path>
            </a:pathLst>
          </a:custGeom>
          <a:gradFill>
            <a:gsLst>
              <a:gs pos="16000">
                <a:srgbClr val="000000">
                  <a:alpha val="41000"/>
                </a:srgbClr>
              </a:gs>
              <a:gs pos="85000">
                <a:schemeClr val="accent1">
                  <a:alpha val="25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Rectangle 13">
            <a:extLst>
              <a:ext uri="{FF2B5EF4-FFF2-40B4-BE49-F238E27FC236}">
                <a16:creationId xmlns:a16="http://schemas.microsoft.com/office/drawing/2014/main" id="{AAF055B3-1F95-4ABA-BFE4-A58320A820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0"/>
            <a:ext cx="12165981" cy="4480890"/>
          </a:xfrm>
          <a:prstGeom prst="rect">
            <a:avLst/>
          </a:prstGeom>
          <a:gradFill>
            <a:gsLst>
              <a:gs pos="0">
                <a:schemeClr val="accent1">
                  <a:lumMod val="75000"/>
                  <a:alpha val="50000"/>
                </a:schemeClr>
              </a:gs>
              <a:gs pos="99000">
                <a:srgbClr val="000000">
                  <a:alpha val="34000"/>
                </a:srgb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5FBF53F-BBBA-4974-AD72-0E8CD294E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2622" y="-2"/>
            <a:ext cx="12179371" cy="6400796"/>
          </a:xfrm>
          <a:prstGeom prst="rect">
            <a:avLst/>
          </a:prstGeom>
          <a:gradFill>
            <a:gsLst>
              <a:gs pos="45000">
                <a:schemeClr val="accent1">
                  <a:lumMod val="75000"/>
                  <a:alpha val="0"/>
                </a:schemeClr>
              </a:gs>
              <a:gs pos="99000">
                <a:srgbClr val="000000">
                  <a:alpha val="68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51419E-97D1-427D-B6C4-FAF0BD345DC6}"/>
              </a:ext>
            </a:extLst>
          </p:cNvPr>
          <p:cNvSpPr>
            <a:spLocks noGrp="1"/>
          </p:cNvSpPr>
          <p:nvPr>
            <p:ph type="ctrTitle"/>
          </p:nvPr>
        </p:nvSpPr>
        <p:spPr>
          <a:xfrm>
            <a:off x="2065901" y="1210295"/>
            <a:ext cx="7208197" cy="2779619"/>
          </a:xfrm>
        </p:spPr>
        <p:txBody>
          <a:bodyPr anchor="b">
            <a:normAutofit/>
          </a:bodyPr>
          <a:lstStyle/>
          <a:p>
            <a:r>
              <a:rPr lang="en-US" sz="6600" b="1" dirty="0">
                <a:solidFill>
                  <a:srgbClr val="FFFFFF"/>
                </a:solidFill>
                <a:cs typeface="Calibri Light"/>
              </a:rPr>
              <a:t>DEMO</a:t>
            </a:r>
          </a:p>
        </p:txBody>
      </p:sp>
      <p:sp>
        <p:nvSpPr>
          <p:cNvPr id="3" name="Subtitle 2">
            <a:extLst>
              <a:ext uri="{FF2B5EF4-FFF2-40B4-BE49-F238E27FC236}">
                <a16:creationId xmlns:a16="http://schemas.microsoft.com/office/drawing/2014/main" id="{C37B6E9E-A42C-4980-9D01-6FA99BB06EF3}"/>
              </a:ext>
            </a:extLst>
          </p:cNvPr>
          <p:cNvSpPr>
            <a:spLocks noGrp="1"/>
          </p:cNvSpPr>
          <p:nvPr>
            <p:ph type="subTitle" idx="1"/>
          </p:nvPr>
        </p:nvSpPr>
        <p:spPr>
          <a:xfrm>
            <a:off x="4221803" y="4940490"/>
            <a:ext cx="7208197" cy="1265112"/>
          </a:xfrm>
        </p:spPr>
        <p:txBody>
          <a:bodyPr>
            <a:normAutofit/>
          </a:bodyPr>
          <a:lstStyle/>
          <a:p>
            <a:pPr algn="l"/>
            <a:endParaRPr lang="en-US">
              <a:solidFill>
                <a:srgbClr val="FFFFFF"/>
              </a:solidFill>
            </a:endParaRPr>
          </a:p>
        </p:txBody>
      </p:sp>
      <p:sp>
        <p:nvSpPr>
          <p:cNvPr id="18" name="Rectangle 17">
            <a:extLst>
              <a:ext uri="{FF2B5EF4-FFF2-40B4-BE49-F238E27FC236}">
                <a16:creationId xmlns:a16="http://schemas.microsoft.com/office/drawing/2014/main" id="{5A2875D7-3769-4291-959E-9FAD764A7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2461" y="0"/>
            <a:ext cx="3214360" cy="6858000"/>
          </a:xfrm>
          <a:prstGeom prst="rect">
            <a:avLst/>
          </a:prstGeom>
          <a:gradFill>
            <a:gsLst>
              <a:gs pos="0">
                <a:srgbClr val="000000">
                  <a:alpha val="41000"/>
                </a:srgbClr>
              </a:gs>
              <a:gs pos="86000">
                <a:schemeClr val="accent1">
                  <a:alpha val="3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54086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9">
            <a:extLst>
              <a:ext uri="{FF2B5EF4-FFF2-40B4-BE49-F238E27FC236}">
                <a16:creationId xmlns:a16="http://schemas.microsoft.com/office/drawing/2014/main" id="{B5FA7C47-B7C1-4D2E-AB49-ED23BA34B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6">
            <a:extLst>
              <a:ext uri="{FF2B5EF4-FFF2-40B4-BE49-F238E27FC236}">
                <a16:creationId xmlns:a16="http://schemas.microsoft.com/office/drawing/2014/main" id="{596EE156-ABF1-4329-A6BA-03B4254E08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521144" y="911116"/>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8">
            <a:extLst>
              <a:ext uri="{FF2B5EF4-FFF2-40B4-BE49-F238E27FC236}">
                <a16:creationId xmlns:a16="http://schemas.microsoft.com/office/drawing/2014/main" id="{19B9933F-AAB3-444A-8BB5-9CA194A8B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1370435"/>
            <a:ext cx="527226"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id="{7D20183A-0B1D-4A1F-89B1-ADBEDBC6E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00164" y="643467"/>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8">
            <a:extLst>
              <a:ext uri="{FF2B5EF4-FFF2-40B4-BE49-F238E27FC236}">
                <a16:creationId xmlns:a16="http://schemas.microsoft.com/office/drawing/2014/main" id="{131031D3-26CD-4214-A9A4-5857EFA15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95529" y="644382"/>
            <a:ext cx="3856024"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54708ABB-5228-4A47-BE83-68EB118712B2}"/>
              </a:ext>
            </a:extLst>
          </p:cNvPr>
          <p:cNvSpPr>
            <a:spLocks noGrp="1"/>
          </p:cNvSpPr>
          <p:nvPr>
            <p:ph type="title"/>
          </p:nvPr>
        </p:nvSpPr>
        <p:spPr>
          <a:xfrm>
            <a:off x="1146879" y="998002"/>
            <a:ext cx="3182940" cy="1471959"/>
          </a:xfrm>
        </p:spPr>
        <p:txBody>
          <a:bodyPr vert="horz" lIns="91440" tIns="45720" rIns="91440" bIns="45720" rtlCol="0" anchor="ctr">
            <a:normAutofit/>
          </a:bodyPr>
          <a:lstStyle/>
          <a:p>
            <a:r>
              <a:rPr lang="en-US" sz="3600" kern="1200">
                <a:solidFill>
                  <a:srgbClr val="FFFFFF"/>
                </a:solidFill>
                <a:latin typeface="+mj-lt"/>
                <a:ea typeface="+mj-ea"/>
                <a:cs typeface="+mj-cs"/>
              </a:rPr>
              <a:t>SUMMARY &amp; ADVANTAGES</a:t>
            </a:r>
          </a:p>
        </p:txBody>
      </p:sp>
      <p:sp>
        <p:nvSpPr>
          <p:cNvPr id="4" name="Content Placeholder 3">
            <a:extLst>
              <a:ext uri="{FF2B5EF4-FFF2-40B4-BE49-F238E27FC236}">
                <a16:creationId xmlns:a16="http://schemas.microsoft.com/office/drawing/2014/main" id="{5B88D6A1-9959-43F0-BD12-3D4F26082AC9}"/>
              </a:ext>
            </a:extLst>
          </p:cNvPr>
          <p:cNvSpPr>
            <a:spLocks noGrp="1"/>
          </p:cNvSpPr>
          <p:nvPr>
            <p:ph sz="half" idx="2"/>
          </p:nvPr>
        </p:nvSpPr>
        <p:spPr>
          <a:xfrm>
            <a:off x="1139635" y="2546161"/>
            <a:ext cx="3200451" cy="2985929"/>
          </a:xfrm>
        </p:spPr>
        <p:txBody>
          <a:bodyPr vert="horz" lIns="91440" tIns="45720" rIns="91440" bIns="45720" rtlCol="0" anchor="t">
            <a:normAutofit/>
          </a:bodyPr>
          <a:lstStyle/>
          <a:p>
            <a:r>
              <a:rPr lang="en-US" sz="1700">
                <a:solidFill>
                  <a:srgbClr val="FEFFFF"/>
                </a:solidFill>
              </a:rPr>
              <a:t> This model helpspeople to know their ﬁnancial statusand also helps them know if they are at a risk or not</a:t>
            </a:r>
          </a:p>
          <a:p>
            <a:r>
              <a:rPr lang="en-US" sz="1700">
                <a:solidFill>
                  <a:srgbClr val="FEFFFF"/>
                </a:solidFill>
              </a:rPr>
              <a:t>It take in age, gender , housing etc to and helps customers to know if they are ﬁnancially stable or not</a:t>
            </a:r>
          </a:p>
          <a:p>
            <a:r>
              <a:rPr lang="en-US" sz="1700">
                <a:solidFill>
                  <a:srgbClr val="FEFFFF"/>
                </a:solidFill>
              </a:rPr>
              <a:t>It secures the ﬁnancial position of the company by helping them know which</a:t>
            </a:r>
          </a:p>
        </p:txBody>
      </p:sp>
      <p:pic>
        <p:nvPicPr>
          <p:cNvPr id="5" name="Picture 5" descr="Diagram&#10;&#10;Description automatically generated">
            <a:extLst>
              <a:ext uri="{FF2B5EF4-FFF2-40B4-BE49-F238E27FC236}">
                <a16:creationId xmlns:a16="http://schemas.microsoft.com/office/drawing/2014/main" id="{55EA0715-CB63-4DD8-A528-1803D04407A5}"/>
              </a:ext>
            </a:extLst>
          </p:cNvPr>
          <p:cNvPicPr>
            <a:picLocks noGrp="1" noChangeAspect="1"/>
          </p:cNvPicPr>
          <p:nvPr>
            <p:ph sz="half" idx="1"/>
          </p:nvPr>
        </p:nvPicPr>
        <p:blipFill>
          <a:blip r:embed="rId2"/>
          <a:stretch>
            <a:fillRect/>
          </a:stretch>
        </p:blipFill>
        <p:spPr>
          <a:xfrm>
            <a:off x="5674806" y="643467"/>
            <a:ext cx="5185999" cy="5251646"/>
          </a:xfrm>
          <a:prstGeom prst="rect">
            <a:avLst/>
          </a:prstGeom>
        </p:spPr>
      </p:pic>
    </p:spTree>
    <p:extLst>
      <p:ext uri="{BB962C8B-B14F-4D97-AF65-F5344CB8AC3E}">
        <p14:creationId xmlns:p14="http://schemas.microsoft.com/office/powerpoint/2010/main" val="302517357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48</TotalTime>
  <Words>305</Words>
  <Application>Microsoft Office PowerPoint</Application>
  <PresentationFormat>Widescreen</PresentationFormat>
  <Paragraphs>24</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FINANCIAL RISK MANAGEMENT</vt:lpstr>
      <vt:lpstr>TEAM MEMBERS</vt:lpstr>
      <vt:lpstr>WHAT IS FINANCIAL RISK MANAGEMENT</vt:lpstr>
      <vt:lpstr>EXISTING PROBLEM</vt:lpstr>
      <vt:lpstr>OUR APPROACH</vt:lpstr>
      <vt:lpstr>DEMO</vt:lpstr>
      <vt:lpstr>SUMMARY &amp; ADVANTAGES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Sai Madhav</cp:lastModifiedBy>
  <cp:revision>76</cp:revision>
  <dcterms:created xsi:type="dcterms:W3CDTF">2021-08-06T12:29:08Z</dcterms:created>
  <dcterms:modified xsi:type="dcterms:W3CDTF">2021-08-06T17:43:59Z</dcterms:modified>
</cp:coreProperties>
</file>

<file path=docProps/thumbnail.jpeg>
</file>